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298" r:id="rId4"/>
    <p:sldId id="295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6"/>
    <a:srgbClr val="00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9"/>
    <p:restoredTop sz="94646"/>
  </p:normalViewPr>
  <p:slideViewPr>
    <p:cSldViewPr snapToGrid="0">
      <p:cViewPr varScale="1">
        <p:scale>
          <a:sx n="105" d="100"/>
          <a:sy n="105" d="100"/>
        </p:scale>
        <p:origin x="12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EF80-68B3-8B40-A679-667B627AC26E}" type="datetimeFigureOut">
              <a:t>13.06.2025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FB33-BF46-8E48-98B0-D21F687218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7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08" y="400050"/>
            <a:ext cx="2266007" cy="728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F41724F2-127C-3D45-5210-30B264BEF831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221577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54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231DFDB-9DEA-E5A0-4AE9-26372BC0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0D723878-8678-327D-A318-8C3B0AF18D8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27A282D-D6E5-33F4-23D0-815C3BAD9276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0D50C3-EF13-3DF9-13F6-2B9E6E57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24B7A74-EA80-39D5-C88C-D5734032F57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627688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365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7688" y="1773238"/>
            <a:ext cx="4824000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C380CD7-B3B4-D20A-739A-1526659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82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44429A2-815D-A1FA-2BFD-C7133DC7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8F018D5D-83BE-B6CD-C206-97D18E51D46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9B17B96-B713-EA88-A9AE-24C5FB33F453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BB5D54-C998-D631-5C14-69D8A935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9923469E-346E-D720-2549-5BCB30990A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7688" y="1773238"/>
            <a:ext cx="4824000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10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7688" y="1773238"/>
            <a:ext cx="656431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8EE7F16-180C-354C-28B3-DE667D00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22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CD1768A-B151-02F4-D274-6E2A67DE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84FC463-1515-D5E2-9668-B24613A48DD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35DE7B40-05BA-79BE-AA3B-6BC3A89A8850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26ACD52-6760-949C-7DD3-AAEDB1C6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49ADB5E2-6663-DDCC-C6F4-B796F50862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7688" y="1773238"/>
            <a:ext cx="656431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092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hmal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42"/>
            <a:ext cx="3600452" cy="43837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3725" y="296865"/>
            <a:ext cx="7788275" cy="5859461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524401BB-A454-4E24-E93C-79C30F77F952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411638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47AC9823-7871-B45C-6304-AEEF7051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3600451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09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2593" userDrawn="1">
          <p15:clr>
            <a:srgbClr val="FBAE40"/>
          </p15:clr>
        </p15:guide>
        <p15:guide id="6" pos="2774" userDrawn="1">
          <p15:clr>
            <a:srgbClr val="FBAE40"/>
          </p15:clr>
        </p15:guide>
        <p15:guide id="7" orient="horz" pos="18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Zita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5" y="1773238"/>
            <a:ext cx="6048377" cy="4383790"/>
          </a:xfrm>
        </p:spPr>
        <p:txBody>
          <a:bodyPr anchor="ctr"/>
          <a:lstStyle>
            <a:lvl1pPr>
              <a:defRPr sz="3600" b="0" i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2066" y="1773238"/>
            <a:ext cx="359962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A21A8A4-6185-1EF8-CD6C-A5DD90A3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28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pos="6584" userDrawn="1">
          <p15:clr>
            <a:srgbClr val="FBAE40"/>
          </p15:clr>
        </p15:guide>
        <p15:guide id="5" pos="4135" userDrawn="1">
          <p15:clr>
            <a:srgbClr val="FBAE40"/>
          </p15:clr>
        </p15:guide>
        <p15:guide id="6" pos="43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Zita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23FAFCE-4571-B3A4-36BD-5B06ED54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ED0D1875-459F-B12F-CBEA-C7293FEFCE3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D67D296-2FC6-0FC3-1976-CBF8C672E5AE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5FBC33-5D6E-48A0-5891-78BEB1E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5" y="1773238"/>
            <a:ext cx="6048377" cy="4383790"/>
          </a:xfrm>
        </p:spPr>
        <p:txBody>
          <a:bodyPr anchor="ctr"/>
          <a:lstStyle>
            <a:lvl1pPr>
              <a:defRPr sz="3600" b="0" i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0085B00B-98F2-193B-A065-28A3B010D7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52066" y="1773238"/>
            <a:ext cx="359962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215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4" pos="4316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549275"/>
            <a:ext cx="5327652" cy="56077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413" y="549276"/>
            <a:ext cx="5327649" cy="5607752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6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81" userDrawn="1">
          <p15:clr>
            <a:srgbClr val="FBAE40"/>
          </p15:clr>
        </p15:guide>
        <p15:guide id="2" pos="3999" userDrawn="1">
          <p15:clr>
            <a:srgbClr val="FBAE40"/>
          </p15:clr>
        </p15:guide>
        <p15:guide id="4" pos="658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, Überschrif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5327652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412" y="549276"/>
            <a:ext cx="5327649" cy="5607752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DA87D6-C6A0-FDCD-11A3-2A6958D3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3166"/>
            <a:ext cx="5327651" cy="793789"/>
          </a:xfrm>
        </p:spPr>
        <p:txBody>
          <a:bodyPr/>
          <a:lstStyle>
            <a:lvl1pPr>
              <a:defRPr sz="2400" b="0" i="0"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69EA771-76D7-46AE-5B8E-C33A5453EA59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584358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01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9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pos="658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Linie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28102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281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5884636-8064-7FB3-DBF2-7A03F9B2643E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944403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08" y="400050"/>
            <a:ext cx="2266007" cy="7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14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68C42AC-D55F-21D2-311B-930068D63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1980349"/>
          </a:xfrm>
        </p:spPr>
        <p:txBody>
          <a:bodyPr anchor="b" anchorCtr="0"/>
          <a:lstStyle>
            <a:lvl1pPr algn="l">
              <a:defRPr sz="60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CD5565-E2B7-F13C-D6C2-425A2323F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1500" y="508980"/>
            <a:ext cx="2214563" cy="37800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114A87E-CF37-F2F5-8004-7C5865C586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95569"/>
            <a:ext cx="2214000" cy="36000"/>
          </a:xfr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0C8F150-68B1-284F-080E-77D10602C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724456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, Linie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68C42AC-D55F-21D2-311B-930068D63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1980349"/>
          </a:xfrm>
        </p:spPr>
        <p:txBody>
          <a:bodyPr anchor="b" anchorCtr="0"/>
          <a:lstStyle>
            <a:lvl1pPr algn="l">
              <a:defRPr sz="60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CD5565-E2B7-F13C-D6C2-425A2323F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1500" y="508980"/>
            <a:ext cx="2214563" cy="37800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114A87E-CF37-F2F5-8004-7C5865C586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95569"/>
            <a:ext cx="9446400" cy="36000"/>
          </a:xfr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0C8F150-68B1-284F-080E-77D10602C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294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9936162" cy="566530"/>
          </a:xfrm>
        </p:spPr>
        <p:txBody>
          <a:bodyPr anchor="b"/>
          <a:lstStyle>
            <a:lvl1pPr>
              <a:defRPr sz="3600" b="1" i="0">
                <a:solidFill>
                  <a:srgbClr val="000000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9936162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5990ED7-AEED-CF87-CFB5-A010C65B55BC}"/>
              </a:ext>
            </a:extLst>
          </p:cNvPr>
          <p:cNvCxnSpPr>
            <a:cxnSpLocks/>
          </p:cNvCxnSpPr>
          <p:nvPr userDrawn="1"/>
        </p:nvCxnSpPr>
        <p:spPr>
          <a:xfrm>
            <a:off x="0" y="252187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48" y="6285728"/>
            <a:ext cx="2058614" cy="4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88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76CC84F3-7591-A504-2E29-FC6F615E4F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9936162" cy="566530"/>
          </a:xfrm>
        </p:spPr>
        <p:txBody>
          <a:bodyPr anchor="b"/>
          <a:lstStyle>
            <a:lvl1pPr>
              <a:defRPr sz="36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9936162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89F5D10D-C214-3CB7-F288-3A05993F3B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504089"/>
            <a:ext cx="10450800" cy="36000"/>
          </a:xfr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|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3AC777B-3835-4B8D-75CC-80ADB5F46C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9564" y="6473672"/>
            <a:ext cx="1206499" cy="205935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135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686F1-CC1A-3B96-526F-08D39FE5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73238"/>
            <a:ext cx="9953627" cy="4403725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1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pos="65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686F1-CC1A-3B96-526F-08D39FE5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73239"/>
            <a:ext cx="9936163" cy="4403725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1790AE6-D3B9-5AE2-0C31-024CD0074FA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D642D4FD-D93C-94AB-DE6F-D8D4A0212ED1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  <p:pic>
        <p:nvPicPr>
          <p:cNvPr id="10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48" y="6285728"/>
            <a:ext cx="2058614" cy="4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4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6" pos="6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DFB90ED-4F28-43FE-0CBB-301319FD11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27688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727C745-F899-0CB4-A5B7-ED68C67F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22" y="6292011"/>
            <a:ext cx="1447971" cy="4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80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8F6C13-301A-464B-9BE4-A13D194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51286"/>
            <a:ext cx="10837863" cy="865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716A3B-DD1B-753A-3483-36CCDE9C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793174"/>
            <a:ext cx="10837862" cy="43837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4534BEA-26A7-53BE-EF13-3081F75A9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6" y="6356351"/>
            <a:ext cx="5580063" cy="3365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4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5" r:id="rId4"/>
    <p:sldLayoutId id="2147483651" r:id="rId5"/>
    <p:sldLayoutId id="2147483685" r:id="rId6"/>
    <p:sldLayoutId id="2147483650" r:id="rId7"/>
    <p:sldLayoutId id="2147483661" r:id="rId8"/>
    <p:sldLayoutId id="2147483667" r:id="rId9"/>
    <p:sldLayoutId id="2147483671" r:id="rId10"/>
    <p:sldLayoutId id="2147483668" r:id="rId11"/>
    <p:sldLayoutId id="2147483673" r:id="rId12"/>
    <p:sldLayoutId id="2147483675" r:id="rId13"/>
    <p:sldLayoutId id="2147483676" r:id="rId14"/>
    <p:sldLayoutId id="2147483679" r:id="rId15"/>
    <p:sldLayoutId id="2147483681" r:id="rId16"/>
    <p:sldLayoutId id="2147483682" r:id="rId17"/>
    <p:sldLayoutId id="2147483686" r:id="rId18"/>
    <p:sldLayoutId id="214748368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0000"/>
          </a:solidFill>
          <a:latin typeface="Segoe UI Black" panose="020B0502040204020203" pitchFamily="34" charset="0"/>
          <a:ea typeface="+mj-ea"/>
          <a:cs typeface="Segoe UI Black" panose="020B0502040204020203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6346-388E-989B-3CC1-4E4F29C39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4B96"/>
                </a:solidFill>
              </a:rPr>
              <a:t>GrowDMD</a:t>
            </a:r>
            <a:endParaRPr lang="de-DE" dirty="0">
              <a:solidFill>
                <a:srgbClr val="004B96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EE2A2C-FC2B-0F82-3201-8E09111C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6" y="4338639"/>
            <a:ext cx="11074930" cy="1655762"/>
          </a:xfrm>
        </p:spPr>
        <p:txBody>
          <a:bodyPr/>
          <a:lstStyle/>
          <a:p>
            <a:r>
              <a:rPr lang="de-DE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Erwachsenwerden mit </a:t>
            </a:r>
            <a:r>
              <a:rPr lang="de-DE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Duchenne</a:t>
            </a:r>
            <a:r>
              <a:rPr lang="de-DE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Muskeldystrophie - eine vergleichende Studie von Patientenerfahrungen und Versorgungssystemen zur Optimierung der </a:t>
            </a:r>
            <a:r>
              <a:rPr lang="de-DE" sz="2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Versorgung</a:t>
            </a:r>
          </a:p>
          <a:p>
            <a:endParaRPr lang="de-DE" dirty="0"/>
          </a:p>
          <a:p>
            <a:r>
              <a:rPr lang="de-DE" dirty="0" smtClean="0"/>
              <a:t>Thorsten Langer, Sebastian Friedrich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7EBC7A-72E7-BDD8-8677-BB0A73D16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fld id="{267C408E-74C9-CB45-98C4-E8D19D6D8DD8}" type="datetime4">
              <a:rPr lang="de-DE"/>
              <a:pPr marL="0" indent="0">
                <a:buNone/>
              </a:pPr>
              <a:t>13. Juni 2025</a:t>
            </a:fld>
            <a:endParaRPr lang="de-D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" y="332400"/>
            <a:ext cx="3597858" cy="7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10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 smtClean="0"/>
              <a:t>Erste Ergebnisse aus Interviews mit Patienten und An- und Zugehörigen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43300" y="1600577"/>
            <a:ext cx="101262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de-DE" sz="500" dirty="0"/>
          </a:p>
          <a:p>
            <a:pPr marL="457200" indent="-457200">
              <a:buFont typeface="+mj-lt"/>
              <a:buAutoNum type="arabicPeriod" startAt="3"/>
            </a:pPr>
            <a:r>
              <a:rPr lang="de-DE" dirty="0"/>
              <a:t>Wie kann die Versorgung von Patienten mit DMD in der Zeit der Transition verbessert werden</a:t>
            </a:r>
            <a:r>
              <a:rPr lang="de-DE" dirty="0" smtClean="0"/>
              <a:t>? 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0" y="2907972"/>
            <a:ext cx="10947933" cy="12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11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Wie geht es weiter?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15231"/>
          <a:stretch/>
        </p:blipFill>
        <p:spPr>
          <a:xfrm>
            <a:off x="576897" y="1550759"/>
            <a:ext cx="5026749" cy="20049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16838" t="1641" r="23224"/>
          <a:stretch/>
        </p:blipFill>
        <p:spPr>
          <a:xfrm>
            <a:off x="6534120" y="1542169"/>
            <a:ext cx="3935442" cy="43629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6" b="14231"/>
          <a:stretch/>
        </p:blipFill>
        <p:spPr>
          <a:xfrm>
            <a:off x="576896" y="3474256"/>
            <a:ext cx="5026749" cy="200112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15935" y="5566583"/>
            <a:ext cx="439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GrowDMD</a:t>
            </a:r>
            <a:r>
              <a:rPr lang="de-DE" sz="1600" dirty="0" smtClean="0"/>
              <a:t> Meeting Montreal </a:t>
            </a:r>
            <a:r>
              <a:rPr lang="de-DE" sz="1600" dirty="0" err="1" smtClean="0"/>
              <a:t>October</a:t>
            </a:r>
            <a:r>
              <a:rPr lang="de-DE" sz="1600" dirty="0" smtClean="0"/>
              <a:t> 2024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100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12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Wie geht es weiter?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5" y="1685452"/>
            <a:ext cx="8958165" cy="42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5" y="49935"/>
            <a:ext cx="10793747" cy="64201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004B96"/>
                </a:solidFill>
              </a:rPr>
              <a:t>GrowDMD</a:t>
            </a:r>
            <a:r>
              <a:rPr lang="en-US" sz="2400" dirty="0">
                <a:solidFill>
                  <a:srgbClr val="004B96"/>
                </a:solidFill>
              </a:rPr>
              <a:t>: </a:t>
            </a:r>
            <a:r>
              <a:rPr lang="en-US" sz="2400" dirty="0" err="1">
                <a:solidFill>
                  <a:srgbClr val="004B96"/>
                </a:solidFill>
              </a:rPr>
              <a:t>Erwachsenwerden</a:t>
            </a:r>
            <a:r>
              <a:rPr lang="en-US" sz="2400" dirty="0">
                <a:solidFill>
                  <a:srgbClr val="004B96"/>
                </a:solidFill>
              </a:rPr>
              <a:t> </a:t>
            </a:r>
            <a:r>
              <a:rPr lang="en-US" sz="2400" dirty="0" err="1">
                <a:solidFill>
                  <a:srgbClr val="004B96"/>
                </a:solidFill>
              </a:rPr>
              <a:t>mit</a:t>
            </a:r>
            <a:r>
              <a:rPr lang="en-US" sz="2400" dirty="0">
                <a:solidFill>
                  <a:srgbClr val="004B96"/>
                </a:solidFill>
              </a:rPr>
              <a:t> </a:t>
            </a:r>
            <a:r>
              <a:rPr lang="en-US" sz="2400" dirty="0" err="1">
                <a:solidFill>
                  <a:srgbClr val="004B96"/>
                </a:solidFill>
              </a:rPr>
              <a:t>Duchenne</a:t>
            </a:r>
            <a:r>
              <a:rPr lang="en-US" sz="2400" dirty="0">
                <a:solidFill>
                  <a:srgbClr val="004B96"/>
                </a:solidFill>
              </a:rPr>
              <a:t> </a:t>
            </a:r>
            <a:r>
              <a:rPr lang="en-US" sz="2400" dirty="0" err="1">
                <a:solidFill>
                  <a:srgbClr val="004B96"/>
                </a:solidFill>
              </a:rPr>
              <a:t>Muskeldystrophie</a:t>
            </a:r>
            <a:r>
              <a:rPr lang="en-US" sz="2400" dirty="0">
                <a:solidFill>
                  <a:srgbClr val="004B96"/>
                </a:solidFill>
              </a:rPr>
              <a:t> </a:t>
            </a:r>
            <a:endParaRPr lang="de-DE" sz="2400" dirty="0">
              <a:solidFill>
                <a:srgbClr val="004B96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 smtClean="0"/>
              <a:t>Grüße aus Freiburg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904566"/>
            <a:ext cx="5301255" cy="35369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r="25373"/>
          <a:stretch/>
        </p:blipFill>
        <p:spPr>
          <a:xfrm>
            <a:off x="515935" y="1927042"/>
            <a:ext cx="5201839" cy="35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0BFACC-4EF5-AA15-661C-2D70943C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4B96"/>
                </a:solidFill>
              </a:rPr>
              <a:t>GrowDMD</a:t>
            </a:r>
            <a:r>
              <a:rPr lang="en-US" dirty="0">
                <a:solidFill>
                  <a:srgbClr val="004B96"/>
                </a:solidFill>
              </a:rPr>
              <a:t>: </a:t>
            </a:r>
            <a:r>
              <a:rPr lang="en-US" dirty="0" err="1">
                <a:solidFill>
                  <a:srgbClr val="004B96"/>
                </a:solidFill>
              </a:rPr>
              <a:t>Erwachsenwerden</a:t>
            </a:r>
            <a:r>
              <a:rPr lang="en-US" dirty="0">
                <a:solidFill>
                  <a:srgbClr val="004B96"/>
                </a:solidFill>
              </a:rPr>
              <a:t> </a:t>
            </a:r>
            <a:r>
              <a:rPr lang="en-US" dirty="0" err="1">
                <a:solidFill>
                  <a:srgbClr val="004B96"/>
                </a:solidFill>
              </a:rPr>
              <a:t>mit</a:t>
            </a:r>
            <a:r>
              <a:rPr lang="en-US" dirty="0">
                <a:solidFill>
                  <a:srgbClr val="004B96"/>
                </a:solidFill>
              </a:rPr>
              <a:t> </a:t>
            </a:r>
            <a:r>
              <a:rPr lang="en-US" dirty="0" err="1">
                <a:solidFill>
                  <a:srgbClr val="004B96"/>
                </a:solidFill>
              </a:rPr>
              <a:t>Duchenne</a:t>
            </a:r>
            <a:r>
              <a:rPr lang="en-US" dirty="0">
                <a:solidFill>
                  <a:srgbClr val="004B96"/>
                </a:solidFill>
              </a:rPr>
              <a:t> </a:t>
            </a:r>
            <a:r>
              <a:rPr lang="en-US" dirty="0" err="1">
                <a:solidFill>
                  <a:srgbClr val="004B96"/>
                </a:solidFill>
              </a:rPr>
              <a:t>Muskeldystrophie</a:t>
            </a:r>
            <a:r>
              <a:rPr lang="en-US" dirty="0">
                <a:solidFill>
                  <a:srgbClr val="004B96"/>
                </a:solidFill>
              </a:rPr>
              <a:t> </a:t>
            </a:r>
            <a:endParaRPr lang="de-DE" dirty="0">
              <a:solidFill>
                <a:srgbClr val="004B96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40A053-5B30-4EE4-B150-4613DFE9C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Studienteilnehmer, 24 Jahre, lebt mit </a:t>
            </a:r>
            <a:r>
              <a:rPr lang="de-DE" dirty="0" err="1" smtClean="0"/>
              <a:t>Duchenne</a:t>
            </a:r>
            <a:r>
              <a:rPr lang="de-DE" dirty="0" smtClean="0"/>
              <a:t> Muskeldystrophie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D18FCA-A9EB-FEAC-8AAE-B5E11C55D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3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Ovale Legende 4"/>
          <p:cNvSpPr/>
          <p:nvPr/>
        </p:nvSpPr>
        <p:spPr>
          <a:xfrm>
            <a:off x="2985880" y="2864764"/>
            <a:ext cx="5726320" cy="2881006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Also, man wird jetzt mehr oder weniger selber ins kalte Wasser geschmissen, weil man jetzt auf einmal … Ja man ist auf einmal erwachsen. Das passiert nicht in einem Prozess, sondern man ist es plötzlich einfach. </a:t>
            </a:r>
          </a:p>
        </p:txBody>
      </p:sp>
    </p:spTree>
    <p:extLst>
      <p:ext uri="{BB962C8B-B14F-4D97-AF65-F5344CB8AC3E}">
        <p14:creationId xmlns:p14="http://schemas.microsoft.com/office/powerpoint/2010/main" val="16320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4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 smtClean="0"/>
              <a:t>Forschungsfragen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35999" y="1547626"/>
            <a:ext cx="11520000" cy="45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de-DE" sz="500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erleben</a:t>
            </a:r>
            <a:r>
              <a:rPr lang="en-US" dirty="0" smtClean="0"/>
              <a:t> </a:t>
            </a:r>
            <a:r>
              <a:rPr lang="en-US" dirty="0" err="1" smtClean="0"/>
              <a:t>Patienten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Duchenne</a:t>
            </a:r>
            <a:r>
              <a:rPr lang="en-US" dirty="0" smtClean="0"/>
              <a:t> </a:t>
            </a:r>
            <a:r>
              <a:rPr lang="en-US" dirty="0" err="1" smtClean="0"/>
              <a:t>Muskeldystrophie</a:t>
            </a:r>
            <a:r>
              <a:rPr lang="en-US" dirty="0" smtClean="0"/>
              <a:t> und </a:t>
            </a:r>
            <a:r>
              <a:rPr lang="en-US" dirty="0" err="1" smtClean="0"/>
              <a:t>ihre</a:t>
            </a:r>
            <a:r>
              <a:rPr lang="en-US" dirty="0" smtClean="0"/>
              <a:t> An- und </a:t>
            </a:r>
            <a:r>
              <a:rPr lang="en-US" dirty="0" err="1" smtClean="0"/>
              <a:t>Zugehörigen</a:t>
            </a:r>
            <a:r>
              <a:rPr lang="en-US" dirty="0" smtClean="0"/>
              <a:t> den </a:t>
            </a:r>
            <a:r>
              <a:rPr lang="en-US" dirty="0" err="1" smtClean="0"/>
              <a:t>Prozess</a:t>
            </a:r>
            <a:r>
              <a:rPr lang="en-US" dirty="0" smtClean="0"/>
              <a:t> der Transition?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Konzepte</a:t>
            </a:r>
            <a:r>
              <a:rPr lang="en-US" dirty="0" smtClean="0"/>
              <a:t> und </a:t>
            </a:r>
            <a:r>
              <a:rPr lang="en-US" dirty="0" err="1" smtClean="0"/>
              <a:t>Abläufe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in den </a:t>
            </a:r>
            <a:r>
              <a:rPr lang="en-US" dirty="0" err="1" smtClean="0"/>
              <a:t>teilnehmenden</a:t>
            </a:r>
            <a:r>
              <a:rPr lang="en-US" dirty="0" smtClean="0"/>
              <a:t> </a:t>
            </a:r>
            <a:r>
              <a:rPr lang="en-US" dirty="0" err="1" smtClean="0"/>
              <a:t>Ländern</a:t>
            </a:r>
            <a:r>
              <a:rPr lang="en-US" dirty="0" smtClean="0"/>
              <a:t> </a:t>
            </a:r>
            <a:r>
              <a:rPr lang="en-US" dirty="0" err="1" smtClean="0"/>
              <a:t>bereits</a:t>
            </a:r>
            <a:r>
              <a:rPr lang="en-US" dirty="0" smtClean="0"/>
              <a:t> </a:t>
            </a:r>
            <a:r>
              <a:rPr lang="en-US" dirty="0" err="1" smtClean="0"/>
              <a:t>angewendet</a:t>
            </a:r>
            <a:r>
              <a:rPr lang="en-US" dirty="0" smtClean="0"/>
              <a:t>, um die Transition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Patienten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DMD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ermöglichen</a:t>
            </a:r>
            <a:r>
              <a:rPr lang="en-US" dirty="0" smtClean="0"/>
              <a:t>? Was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deren</a:t>
            </a:r>
            <a:r>
              <a:rPr lang="en-US" dirty="0" smtClean="0"/>
              <a:t> </a:t>
            </a:r>
            <a:r>
              <a:rPr lang="en-US" dirty="0" err="1" smtClean="0"/>
              <a:t>Ziele</a:t>
            </a:r>
            <a:r>
              <a:rPr lang="en-US" dirty="0" smtClean="0"/>
              <a:t>, </a:t>
            </a:r>
            <a:r>
              <a:rPr lang="en-US" dirty="0" err="1" smtClean="0"/>
              <a:t>förderliche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aktoren</a:t>
            </a:r>
            <a:r>
              <a:rPr lang="en-US" dirty="0" smtClean="0"/>
              <a:t> und </a:t>
            </a:r>
            <a:r>
              <a:rPr lang="en-US" dirty="0" err="1" smtClean="0"/>
              <a:t>Hindernisse</a:t>
            </a:r>
            <a:r>
              <a:rPr lang="en-US" dirty="0" smtClean="0"/>
              <a:t>?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de-DE" dirty="0" smtClean="0"/>
              <a:t>Wie kann die Versorgung von Patienten mit DMD in der Zeit der Transition verbessert werden?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4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5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 smtClean="0"/>
              <a:t>Konsortialpartner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52" y="1685452"/>
            <a:ext cx="8972207" cy="403749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13" y="4566737"/>
            <a:ext cx="2411687" cy="115620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759" y="3671170"/>
            <a:ext cx="1346200" cy="868702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8140700" y="3854450"/>
            <a:ext cx="1981200" cy="2006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8143875" y="3852863"/>
            <a:ext cx="1477963" cy="7138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485" y="2841896"/>
            <a:ext cx="1341707" cy="58783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45" y="2003319"/>
            <a:ext cx="1960033" cy="62975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3" name="Gerader Verbinder 22"/>
          <p:cNvCxnSpPr/>
          <p:nvPr/>
        </p:nvCxnSpPr>
        <p:spPr>
          <a:xfrm flipV="1">
            <a:off x="7892256" y="2429933"/>
            <a:ext cx="1597289" cy="11085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endCxn id="21" idx="1"/>
          </p:cNvCxnSpPr>
          <p:nvPr/>
        </p:nvCxnSpPr>
        <p:spPr>
          <a:xfrm flipV="1">
            <a:off x="7892256" y="3135815"/>
            <a:ext cx="2137229" cy="4026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26" y="3279698"/>
            <a:ext cx="1827442" cy="730977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334" y="2074333"/>
            <a:ext cx="1422672" cy="96069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573" y="4233552"/>
            <a:ext cx="1776094" cy="61264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6920" y="1710905"/>
            <a:ext cx="1501413" cy="1010042"/>
          </a:xfrm>
          <a:prstGeom prst="rect">
            <a:avLst/>
          </a:prstGeom>
        </p:spPr>
      </p:pic>
      <p:cxnSp>
        <p:nvCxnSpPr>
          <p:cNvPr id="33" name="Gerader Verbinder 32"/>
          <p:cNvCxnSpPr/>
          <p:nvPr/>
        </p:nvCxnSpPr>
        <p:spPr>
          <a:xfrm flipV="1">
            <a:off x="3937000" y="2751789"/>
            <a:ext cx="29603" cy="7156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H="1" flipV="1">
            <a:off x="2934706" y="2984199"/>
            <a:ext cx="1002294" cy="4832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endCxn id="29" idx="3"/>
          </p:cNvCxnSpPr>
          <p:nvPr/>
        </p:nvCxnSpPr>
        <p:spPr>
          <a:xfrm flipH="1">
            <a:off x="2669268" y="3629527"/>
            <a:ext cx="507802" cy="156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H="1">
            <a:off x="3385086" y="3776347"/>
            <a:ext cx="475714" cy="4650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6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/>
              <a:t>Projektüberblick, Methoden und erste Ergebnisse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3958"/>
          <a:stretch/>
        </p:blipFill>
        <p:spPr>
          <a:xfrm>
            <a:off x="247851" y="2226423"/>
            <a:ext cx="11696296" cy="25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7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/>
              <a:t>Projektüberblick, Methoden und erste Ergebnisse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37957"/>
          <a:stretch/>
        </p:blipFill>
        <p:spPr>
          <a:xfrm>
            <a:off x="515935" y="2829019"/>
            <a:ext cx="5810901" cy="20894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515323" y="2097499"/>
            <a:ext cx="49570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Bislang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15 Interviews mit Patienten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22 Interviews mit An- und Zugehörigen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27 Interviews mit Menschen aus Gesundheitsberufen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u="sng" dirty="0" smtClean="0"/>
              <a:t>Ausstehend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8 weitere Patienten/An- und Zugehörige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3 weitere Menschen aus Gesundheitsberufen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157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8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 smtClean="0"/>
              <a:t>Erste Ergebnisse aus Interviews mit Patienten und An- und Zugehörigen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43300" y="1600577"/>
            <a:ext cx="1012626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de-DE" sz="500" dirty="0"/>
          </a:p>
          <a:p>
            <a:pPr marL="457200" indent="-457200">
              <a:buAutoNum type="arabicPeriod"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erleben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Duchenne</a:t>
            </a:r>
            <a:r>
              <a:rPr lang="en-US" dirty="0"/>
              <a:t> </a:t>
            </a:r>
            <a:r>
              <a:rPr lang="en-US" dirty="0" err="1"/>
              <a:t>Muskeldystrophie</a:t>
            </a:r>
            <a:r>
              <a:rPr lang="en-US" dirty="0"/>
              <a:t> und </a:t>
            </a:r>
            <a:r>
              <a:rPr lang="en-US" dirty="0" err="1"/>
              <a:t>ihre</a:t>
            </a:r>
            <a:r>
              <a:rPr lang="en-US" dirty="0"/>
              <a:t> An- und </a:t>
            </a:r>
            <a:r>
              <a:rPr lang="en-US" dirty="0" err="1"/>
              <a:t>Zugehörigen</a:t>
            </a:r>
            <a:r>
              <a:rPr lang="en-US" dirty="0"/>
              <a:t> den </a:t>
            </a:r>
            <a:r>
              <a:rPr lang="en-US" dirty="0" err="1"/>
              <a:t>Prozess</a:t>
            </a:r>
            <a:r>
              <a:rPr lang="en-US" dirty="0"/>
              <a:t> der Transition?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4400" y="2752826"/>
            <a:ext cx="9837019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Patienten und An- und Zugehörigen können mit dem Begriff „Transition“ in allen 3 Ländern weniger anfangen als Menschen aus Gesundheitsberufen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den Interviews steht der allgemeine Prozess des Erwachsenwerdens mit all seinen Facetten im Vordergrund, die medizinischen Aspekte sind nur ein Teil davon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Vonseiten der Eltern wird der Abschied aus der pädiatrischen Versorgung häufig als Bruch erlebt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Frage, welche Rolle Gesundheitsdienstleistende in der Transition spielen sollen, ist von Patient zu Patient relativ unterschiedlich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5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1E117-22B0-FDA1-C3DE-213B567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10956396" cy="642010"/>
          </a:xfrm>
        </p:spPr>
        <p:txBody>
          <a:bodyPr/>
          <a:lstStyle/>
          <a:p>
            <a:r>
              <a:rPr lang="de-DE" sz="2600" dirty="0" err="1">
                <a:solidFill>
                  <a:srgbClr val="004B96"/>
                </a:solidFill>
              </a:rPr>
              <a:t>GrowDMD</a:t>
            </a:r>
            <a:r>
              <a:rPr lang="de-DE" sz="2600" dirty="0">
                <a:solidFill>
                  <a:srgbClr val="004B96"/>
                </a:solidFill>
              </a:rPr>
              <a:t>: Erwachsenwerden mit </a:t>
            </a:r>
            <a:r>
              <a:rPr lang="de-DE" sz="2600" dirty="0" err="1">
                <a:solidFill>
                  <a:srgbClr val="004B96"/>
                </a:solidFill>
              </a:rPr>
              <a:t>Duchenne</a:t>
            </a:r>
            <a:r>
              <a:rPr lang="de-DE" sz="2600" dirty="0">
                <a:solidFill>
                  <a:srgbClr val="004B96"/>
                </a:solidFill>
              </a:rPr>
              <a:t> Muskeldystrophie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EB77-53BD-1768-F76C-E025D6B54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9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13.06.2025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3844A7E-08AF-1756-8207-20AC2960200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 smtClean="0"/>
              <a:t>Erste Ergebnisse aus Interviews mit Patienten und An- und Zugehörigen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43300" y="1600577"/>
            <a:ext cx="1012626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de-DE" sz="500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Konzepte</a:t>
            </a:r>
            <a:r>
              <a:rPr lang="en-US" dirty="0"/>
              <a:t> und </a:t>
            </a:r>
            <a:r>
              <a:rPr lang="en-US" dirty="0" err="1"/>
              <a:t>Abläufe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in den </a:t>
            </a:r>
            <a:r>
              <a:rPr lang="en-US" dirty="0" err="1"/>
              <a:t>teilnehmenden</a:t>
            </a:r>
            <a:r>
              <a:rPr lang="en-US" dirty="0"/>
              <a:t> </a:t>
            </a:r>
            <a:r>
              <a:rPr lang="en-US" dirty="0" err="1"/>
              <a:t>Ländern</a:t>
            </a:r>
            <a:r>
              <a:rPr lang="en-US" dirty="0"/>
              <a:t>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angewendet</a:t>
            </a:r>
            <a:r>
              <a:rPr lang="en-US" dirty="0"/>
              <a:t>, um die Transition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DMD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ermöglichen</a:t>
            </a:r>
            <a:r>
              <a:rPr lang="en-US" dirty="0"/>
              <a:t>? Was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Ziele</a:t>
            </a:r>
            <a:r>
              <a:rPr lang="en-US" dirty="0"/>
              <a:t>, </a:t>
            </a:r>
            <a:r>
              <a:rPr lang="en-US" dirty="0" err="1"/>
              <a:t>förderliche</a:t>
            </a:r>
            <a:r>
              <a:rPr lang="en-US" dirty="0"/>
              <a:t> </a:t>
            </a:r>
            <a:r>
              <a:rPr lang="en-US" dirty="0" err="1" smtClean="0"/>
              <a:t>Faktoren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err="1" smtClean="0"/>
              <a:t>Hindernisse</a:t>
            </a:r>
            <a:r>
              <a:rPr lang="en-US" dirty="0"/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4400" y="2752826"/>
            <a:ext cx="9837019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Es gibt einzelne Beispiele strukturierter Abläufe, z.B. </a:t>
            </a:r>
            <a:r>
              <a:rPr lang="de-DE" dirty="0" err="1" smtClean="0"/>
              <a:t>Transitionsboards</a:t>
            </a:r>
            <a:r>
              <a:rPr lang="de-DE" dirty="0"/>
              <a:t> </a:t>
            </a:r>
            <a:r>
              <a:rPr lang="de-DE" dirty="0" smtClean="0"/>
              <a:t>oder gemeinsame Sprechstunden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Oft ist die Versorgung im Erwachsenenbereich deutlich fragmentierter und heterogener, abhängig auch vom Bedarf der einzelnen Patienten (z.B. Pneumologie/Beatmung, Kardiologie, Neurologie)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Zusammenarbeit an den einzelnen Standorten basiert häufig auf persönlichen Kontakten, vor allem zwischen </a:t>
            </a:r>
            <a:r>
              <a:rPr lang="de-DE" dirty="0" err="1" smtClean="0"/>
              <a:t>Ärzt</a:t>
            </a:r>
            <a:r>
              <a:rPr lang="de-DE" dirty="0" smtClean="0"/>
              <a:t>*innen und ist wenig institutionalisiert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4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UKF 1">
      <a:dk1>
        <a:srgbClr val="000000"/>
      </a:dk1>
      <a:lt1>
        <a:srgbClr val="FFFFFF"/>
      </a:lt1>
      <a:dk2>
        <a:srgbClr val="AABEC8"/>
      </a:dk2>
      <a:lt2>
        <a:srgbClr val="C8C8C8"/>
      </a:lt2>
      <a:accent1>
        <a:srgbClr val="9BBE46"/>
      </a:accent1>
      <a:accent2>
        <a:srgbClr val="004899"/>
      </a:accent2>
      <a:accent3>
        <a:srgbClr val="F5AF32"/>
      </a:accent3>
      <a:accent4>
        <a:srgbClr val="00AAAA"/>
      </a:accent4>
      <a:accent5>
        <a:srgbClr val="BE0028"/>
      </a:accent5>
      <a:accent6>
        <a:srgbClr val="E64641"/>
      </a:accent6>
      <a:hlink>
        <a:srgbClr val="AA4B59"/>
      </a:hlink>
      <a:folHlink>
        <a:srgbClr val="8782A5"/>
      </a:folHlink>
    </a:clrScheme>
    <a:fontScheme name="UKF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uen">
      <a:srgbClr val="9BBE46"/>
    </a:custClr>
    <a:custClr name="Signalblau">
      <a:srgbClr val="004899"/>
    </a:custClr>
    <a:custClr name="Hellblau">
      <a:srgbClr val="28B4E6"/>
    </a:custClr>
    <a:custClr name="Universitaetsrot">
      <a:srgbClr val="BE0028"/>
    </a:custClr>
    <a:custClr name="Dunkelrot">
      <a:srgbClr val="AA4B5A"/>
    </a:custClr>
    <a:custClr name="Warmrot">
      <a:srgbClr val="E64641"/>
    </a:custClr>
    <a:custClr name="Sonnengelb">
      <a:srgbClr val="F5AF32"/>
    </a:custClr>
    <a:custClr name="Traube">
      <a:srgbClr val="8782A5"/>
    </a:custClr>
    <a:custClr name="Tuerkis">
      <a:srgbClr val="00AAAA"/>
    </a:custClr>
    <a:custClr name="Grau">
      <a:srgbClr val="AABEC8"/>
    </a:custClr>
    <a:custClr name="Silbergrau">
      <a:srgbClr val="C8C8C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Breitbild</PresentationFormat>
  <Paragraphs>67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</vt:lpstr>
      <vt:lpstr>Segoe UI Black</vt:lpstr>
      <vt:lpstr>Segoe UI Light</vt:lpstr>
      <vt:lpstr>Segoe UI Semibold</vt:lpstr>
      <vt:lpstr>Symbol</vt:lpstr>
      <vt:lpstr>Office</vt:lpstr>
      <vt:lpstr>GrowDMD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  <vt:lpstr>GrowDMD: Erwachsenwerden mit Duchenne Muskeldystrophie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 Hillig (Ketchum)</dc:creator>
  <cp:lastModifiedBy>Dr. Sebastian Friedrich</cp:lastModifiedBy>
  <cp:revision>107</cp:revision>
  <dcterms:created xsi:type="dcterms:W3CDTF">2023-05-23T12:19:29Z</dcterms:created>
  <dcterms:modified xsi:type="dcterms:W3CDTF">2025-06-13T14:30:36Z</dcterms:modified>
</cp:coreProperties>
</file>